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4" r:id="rId1"/>
  </p:sldMasterIdLst>
  <p:notesMasterIdLst>
    <p:notesMasterId r:id="rId16"/>
  </p:notesMasterIdLst>
  <p:sldIdLst>
    <p:sldId id="256" r:id="rId2"/>
    <p:sldId id="257" r:id="rId3"/>
    <p:sldId id="269" r:id="rId4"/>
    <p:sldId id="259" r:id="rId5"/>
    <p:sldId id="260" r:id="rId6"/>
    <p:sldId id="261" r:id="rId7"/>
    <p:sldId id="262" r:id="rId8"/>
    <p:sldId id="263" r:id="rId9"/>
    <p:sldId id="264" r:id="rId10"/>
    <p:sldId id="270" r:id="rId11"/>
    <p:sldId id="268" r:id="rId12"/>
    <p:sldId id="265" r:id="rId13"/>
    <p:sldId id="266" r:id="rId14"/>
    <p:sldId id="267" r:id="rId15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18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12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Thielen" userId="a89d0829-96fc-499e-a265-851e12469658" providerId="ADAL" clId="{BF49F8B7-32F0-42B8-BF6C-52628EEB6DAE}"/>
    <pc:docChg chg="custSel addSld modSld">
      <pc:chgData name="David Thielen" userId="a89d0829-96fc-499e-a265-851e12469658" providerId="ADAL" clId="{BF49F8B7-32F0-42B8-BF6C-52628EEB6DAE}" dt="2018-08-12T19:55:57.269" v="506" actId="20577"/>
      <pc:docMkLst>
        <pc:docMk/>
      </pc:docMkLst>
      <pc:sldChg chg="delSp">
        <pc:chgData name="David Thielen" userId="a89d0829-96fc-499e-a265-851e12469658" providerId="ADAL" clId="{BF49F8B7-32F0-42B8-BF6C-52628EEB6DAE}" dt="2018-08-12T19:47:57.759" v="113" actId="478"/>
        <pc:sldMkLst>
          <pc:docMk/>
          <pc:sldMk cId="3129406451" sldId="262"/>
        </pc:sldMkLst>
        <pc:picChg chg="del">
          <ac:chgData name="David Thielen" userId="a89d0829-96fc-499e-a265-851e12469658" providerId="ADAL" clId="{BF49F8B7-32F0-42B8-BF6C-52628EEB6DAE}" dt="2018-08-12T19:47:57.759" v="113" actId="478"/>
          <ac:picMkLst>
            <pc:docMk/>
            <pc:sldMk cId="3129406451" sldId="262"/>
            <ac:picMk id="4098" creationId="{00000000-0000-0000-0000-000000000000}"/>
          </ac:picMkLst>
        </pc:picChg>
      </pc:sldChg>
      <pc:sldChg chg="delSp">
        <pc:chgData name="David Thielen" userId="a89d0829-96fc-499e-a265-851e12469658" providerId="ADAL" clId="{BF49F8B7-32F0-42B8-BF6C-52628EEB6DAE}" dt="2018-08-12T19:48:02.860" v="114" actId="478"/>
        <pc:sldMkLst>
          <pc:docMk/>
          <pc:sldMk cId="1570377321" sldId="264"/>
        </pc:sldMkLst>
        <pc:picChg chg="del">
          <ac:chgData name="David Thielen" userId="a89d0829-96fc-499e-a265-851e12469658" providerId="ADAL" clId="{BF49F8B7-32F0-42B8-BF6C-52628EEB6DAE}" dt="2018-08-12T19:48:02.860" v="114" actId="478"/>
          <ac:picMkLst>
            <pc:docMk/>
            <pc:sldMk cId="1570377321" sldId="264"/>
            <ac:picMk id="6146" creationId="{00000000-0000-0000-0000-000000000000}"/>
          </ac:picMkLst>
        </pc:picChg>
      </pc:sldChg>
      <pc:sldChg chg="modSp">
        <pc:chgData name="David Thielen" userId="a89d0829-96fc-499e-a265-851e12469658" providerId="ADAL" clId="{BF49F8B7-32F0-42B8-BF6C-52628EEB6DAE}" dt="2018-08-12T19:47:38.300" v="112" actId="20577"/>
        <pc:sldMkLst>
          <pc:docMk/>
          <pc:sldMk cId="3098129040" sldId="269"/>
        </pc:sldMkLst>
        <pc:spChg chg="mod">
          <ac:chgData name="David Thielen" userId="a89d0829-96fc-499e-a265-851e12469658" providerId="ADAL" clId="{BF49F8B7-32F0-42B8-BF6C-52628EEB6DAE}" dt="2018-08-12T19:47:38.300" v="112" actId="20577"/>
          <ac:spMkLst>
            <pc:docMk/>
            <pc:sldMk cId="3098129040" sldId="269"/>
            <ac:spMk id="3" creationId="{00000000-0000-0000-0000-000000000000}"/>
          </ac:spMkLst>
        </pc:spChg>
      </pc:sldChg>
      <pc:sldChg chg="modSp add">
        <pc:chgData name="David Thielen" userId="a89d0829-96fc-499e-a265-851e12469658" providerId="ADAL" clId="{BF49F8B7-32F0-42B8-BF6C-52628EEB6DAE}" dt="2018-08-12T19:55:57.269" v="506" actId="20577"/>
        <pc:sldMkLst>
          <pc:docMk/>
          <pc:sldMk cId="4204643751" sldId="270"/>
        </pc:sldMkLst>
        <pc:spChg chg="mod">
          <ac:chgData name="David Thielen" userId="a89d0829-96fc-499e-a265-851e12469658" providerId="ADAL" clId="{BF49F8B7-32F0-42B8-BF6C-52628EEB6DAE}" dt="2018-08-12T19:48:28.044" v="134" actId="20577"/>
          <ac:spMkLst>
            <pc:docMk/>
            <pc:sldMk cId="4204643751" sldId="270"/>
            <ac:spMk id="2" creationId="{0EDB386E-FD2E-4B1E-97CC-00B4192DAFD8}"/>
          </ac:spMkLst>
        </pc:spChg>
        <pc:spChg chg="mod">
          <ac:chgData name="David Thielen" userId="a89d0829-96fc-499e-a265-851e12469658" providerId="ADAL" clId="{BF49F8B7-32F0-42B8-BF6C-52628EEB6DAE}" dt="2018-08-12T19:55:57.269" v="506" actId="20577"/>
          <ac:spMkLst>
            <pc:docMk/>
            <pc:sldMk cId="4204643751" sldId="270"/>
            <ac:spMk id="3" creationId="{AC8AAFEE-BBE2-40F5-8BFA-50D79A125D0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D23CB0-7D8A-4754-B6D7-4D990D1150FB}" type="datetimeFigureOut">
              <a:rPr lang="en-US" smtClean="0"/>
              <a:t>8/12/2018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0FD5E8-6385-474C-AD6F-11197D5C9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588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TJ – “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also would have thought the part about free soda was a joke, but it's incredible how accurate I've found that to be</a:t>
            </a:r>
            <a:r>
              <a:rPr lang="en-US" dirty="0"/>
              <a:t>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0FD5E8-6385-474C-AD6F-11197D5C9CD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6001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is a strong word but these items are unimportant compared to figuring out what you want to go do.</a:t>
            </a:r>
          </a:p>
          <a:p>
            <a:r>
              <a:rPr lang="en-US" dirty="0"/>
              <a:t>TJ example – really liked the idea of </a:t>
            </a:r>
            <a:r>
              <a:rPr lang="en-US" dirty="0" err="1"/>
              <a:t>sysadmin</a:t>
            </a:r>
            <a:r>
              <a:rPr lang="en-US" dirty="0"/>
              <a:t>. After</a:t>
            </a:r>
            <a:r>
              <a:rPr lang="en-US" baseline="0" dirty="0"/>
              <a:t> 9 months as one learned he hated yet. Fredy after 9 months </a:t>
            </a:r>
            <a:r>
              <a:rPr lang="en-US" baseline="0"/>
              <a:t>loves it.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0FD5E8-6385-474C-AD6F-11197D5C9CD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144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90C3-A970-45A7-9ADD-3860AB261B5B}" type="datetimeFigureOut">
              <a:rPr lang="en-US" smtClean="0"/>
              <a:t>8/12/2018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F8FB88FE-3E1B-4696-AE7E-95426E3F4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6066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90C3-A970-45A7-9ADD-3860AB261B5B}" type="datetimeFigureOut">
              <a:rPr lang="en-US" smtClean="0"/>
              <a:t>8/12/2018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B88FE-3E1B-4696-AE7E-95426E3F4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327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90C3-A970-45A7-9ADD-3860AB261B5B}" type="datetimeFigureOut">
              <a:rPr lang="en-US" smtClean="0"/>
              <a:t>8/12/2018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F8FB88FE-3E1B-4696-AE7E-95426E3F4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6151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90C3-A970-45A7-9ADD-3860AB261B5B}" type="datetimeFigureOut">
              <a:rPr lang="en-US" smtClean="0"/>
              <a:t>8/12/2018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B88FE-3E1B-4696-AE7E-95426E3F4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6876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90C3-A970-45A7-9ADD-3860AB261B5B}" type="datetimeFigureOut">
              <a:rPr lang="en-US" smtClean="0"/>
              <a:t>8/12/2018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B88FE-3E1B-4696-AE7E-95426E3F4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7679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90C3-A970-45A7-9ADD-3860AB261B5B}" type="datetimeFigureOut">
              <a:rPr lang="en-US" smtClean="0"/>
              <a:t>8/12/2018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B88FE-3E1B-4696-AE7E-95426E3F4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512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90C3-A970-45A7-9ADD-3860AB261B5B}" type="datetimeFigureOut">
              <a:rPr lang="en-US" smtClean="0"/>
              <a:t>8/12/2018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B88FE-3E1B-4696-AE7E-95426E3F4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0853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90C3-A970-45A7-9ADD-3860AB261B5B}" type="datetimeFigureOut">
              <a:rPr lang="en-US" smtClean="0"/>
              <a:t>8/12/2018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B88FE-3E1B-4696-AE7E-95426E3F4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252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90C3-A970-45A7-9ADD-3860AB261B5B}" type="datetimeFigureOut">
              <a:rPr lang="en-US" smtClean="0"/>
              <a:t>8/12/2018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B88FE-3E1B-4696-AE7E-95426E3F4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904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90C3-A970-45A7-9ADD-3860AB261B5B}" type="datetimeFigureOut">
              <a:rPr lang="en-US" smtClean="0"/>
              <a:t>8/12/2018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F8FB88FE-3E1B-4696-AE7E-95426E3F4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915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90C3-A970-45A7-9ADD-3860AB261B5B}" type="datetimeFigureOut">
              <a:rPr lang="en-US" smtClean="0"/>
              <a:t>8/12/2018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F8FB88FE-3E1B-4696-AE7E-95426E3F4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967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90C3-A970-45A7-9ADD-3860AB261B5B}" type="datetimeFigureOut">
              <a:rPr lang="en-US" smtClean="0"/>
              <a:t>8/12/2018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F8FB88FE-3E1B-4696-AE7E-95426E3F4DBA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299184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90C3-A970-45A7-9ADD-3860AB261B5B}" type="datetimeFigureOut">
              <a:rPr lang="en-US" smtClean="0"/>
              <a:t>8/12/2018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F8FB88FE-3E1B-4696-AE7E-95426E3F4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2808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90C3-A970-45A7-9ADD-3860AB261B5B}" type="datetimeFigureOut">
              <a:rPr lang="en-US" smtClean="0"/>
              <a:t>8/12/2018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B88FE-3E1B-4696-AE7E-95426E3F4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2096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90C3-A970-45A7-9ADD-3860AB261B5B}" type="datetimeFigureOut">
              <a:rPr lang="en-US" smtClean="0"/>
              <a:t>8/12/2018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B88FE-3E1B-4696-AE7E-95426E3F4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5126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90C3-A970-45A7-9ADD-3860AB261B5B}" type="datetimeFigureOut">
              <a:rPr lang="en-US" smtClean="0"/>
              <a:t>8/12/2018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B88FE-3E1B-4696-AE7E-95426E3F4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9204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41A390C3-A970-45A7-9ADD-3860AB261B5B}" type="datetimeFigureOut">
              <a:rPr lang="en-US" smtClean="0"/>
              <a:t>8/12/2018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F8FB88FE-3E1B-4696-AE7E-95426E3F4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7169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390C3-A970-45A7-9ADD-3860AB261B5B}" type="datetimeFigureOut">
              <a:rPr lang="en-US" smtClean="0"/>
              <a:t>8/12/2018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FB88FE-3E1B-4696-AE7E-95426E3F4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0446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  <p:sldLayoutId id="2147483996" r:id="rId12"/>
    <p:sldLayoutId id="2147483997" r:id="rId13"/>
    <p:sldLayoutId id="2147483998" r:id="rId14"/>
    <p:sldLayoutId id="2147483999" r:id="rId15"/>
    <p:sldLayoutId id="2147484000" r:id="rId16"/>
    <p:sldLayoutId id="214748400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david@windward.net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Working at a Start-Up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David Thielen</a:t>
            </a:r>
          </a:p>
          <a:p>
            <a:r>
              <a:rPr lang="en-US" sz="2400" dirty="0"/>
              <a:t>CEO/Founder – Windward Studios</a:t>
            </a:r>
          </a:p>
        </p:txBody>
      </p:sp>
    </p:spTree>
    <p:extLst>
      <p:ext uri="{BB962C8B-B14F-4D97-AF65-F5344CB8AC3E}">
        <p14:creationId xmlns:p14="http://schemas.microsoft.com/office/powerpoint/2010/main" val="1074881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Here We Go…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Who’s </a:t>
            </a:r>
            <a:r>
              <a:rPr lang="en-US"/>
              <a:t>This Old Guy?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General Advice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Working at a start-up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Lots of stuff…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What to look for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What not to look for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Founding a start-up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Being the CEO at a start-up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Questions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And if you’re lucky - answers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0123" y="2336873"/>
            <a:ext cx="5915025" cy="401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502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Who’s This Old Guy?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My experience includes</a:t>
            </a:r>
          </a:p>
          <a:p>
            <a:pPr lvl="1"/>
            <a:r>
              <a:rPr lang="en-US" dirty="0"/>
              <a:t>3½ years at Microsoft – senior developer on the Windows team</a:t>
            </a:r>
          </a:p>
          <a:p>
            <a:pPr lvl="1"/>
            <a:r>
              <a:rPr lang="en-US" dirty="0"/>
              <a:t>Designer &amp; lead developer on the game Enemy Nations</a:t>
            </a:r>
          </a:p>
          <a:p>
            <a:pPr lvl="1"/>
            <a:r>
              <a:rPr lang="en-US" dirty="0"/>
              <a:t>Founder &amp; CEO of Windward Studios</a:t>
            </a:r>
          </a:p>
          <a:p>
            <a:pPr lvl="1"/>
            <a:r>
              <a:rPr lang="en-US" dirty="0"/>
              <a:t>Over 40 years programming in Fortran, Pascal, C, C++, Assembler, Java, C#, &amp; JavaScript.</a:t>
            </a:r>
          </a:p>
          <a:p>
            <a:pPr lvl="2"/>
            <a:r>
              <a:rPr lang="en-US" dirty="0"/>
              <a:t>Starting with punch cards</a:t>
            </a:r>
          </a:p>
          <a:p>
            <a:r>
              <a:rPr lang="en-US" dirty="0"/>
              <a:t>CTO at numerous start-ups</a:t>
            </a:r>
          </a:p>
          <a:p>
            <a:r>
              <a:rPr lang="en-US" dirty="0"/>
              <a:t>Written three technology books</a:t>
            </a:r>
          </a:p>
          <a:p>
            <a:r>
              <a:rPr lang="en-US" dirty="0"/>
              <a:t>Graduated from C.U. – Physics &amp; Math</a:t>
            </a:r>
          </a:p>
          <a:p>
            <a:pPr lvl="1"/>
            <a:r>
              <a:rPr lang="en-US" dirty="0"/>
              <a:t>I took 1 programming course at C.U. – basically I’m self-taught</a:t>
            </a:r>
          </a:p>
        </p:txBody>
      </p:sp>
    </p:spTree>
    <p:extLst>
      <p:ext uri="{BB962C8B-B14F-4D97-AF65-F5344CB8AC3E}">
        <p14:creationId xmlns:p14="http://schemas.microsoft.com/office/powerpoint/2010/main" val="3098129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Advice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975" y="1986353"/>
            <a:ext cx="11243945" cy="3599316"/>
          </a:xfrm>
        </p:spPr>
        <p:txBody>
          <a:bodyPr>
            <a:noAutofit/>
          </a:bodyPr>
          <a:lstStyle/>
          <a:p>
            <a:r>
              <a:rPr lang="en-US" sz="3200" dirty="0"/>
              <a:t>Do what you’re good at</a:t>
            </a:r>
          </a:p>
          <a:p>
            <a:pPr lvl="1"/>
            <a:r>
              <a:rPr lang="en-US" sz="2800" dirty="0"/>
              <a:t>Your brain is wired differently.</a:t>
            </a:r>
          </a:p>
          <a:p>
            <a:pPr lvl="1"/>
            <a:r>
              <a:rPr lang="en-US" sz="2800" dirty="0"/>
              <a:t>The things that come easy – that’s what you can excel at</a:t>
            </a:r>
          </a:p>
          <a:p>
            <a:r>
              <a:rPr lang="en-US" sz="3200" dirty="0"/>
              <a:t>Take the more interesting path</a:t>
            </a:r>
          </a:p>
          <a:p>
            <a:pPr lvl="1"/>
            <a:r>
              <a:rPr lang="en-US" sz="2800" dirty="0"/>
              <a:t>Screw what others see as the </a:t>
            </a:r>
          </a:p>
          <a:p>
            <a:pPr marL="457200" lvl="1" indent="0">
              <a:buNone/>
            </a:pPr>
            <a:r>
              <a:rPr lang="en-US" sz="2800" dirty="0"/>
              <a:t>  common path</a:t>
            </a:r>
          </a:p>
          <a:p>
            <a:pPr lvl="1"/>
            <a:r>
              <a:rPr lang="en-US" sz="2800" dirty="0"/>
              <a:t>Listen, evaluate, but don’t let the</a:t>
            </a:r>
          </a:p>
          <a:p>
            <a:pPr marL="457200" lvl="1" indent="0">
              <a:buNone/>
            </a:pPr>
            <a:r>
              <a:rPr lang="en-US" sz="2800" dirty="0"/>
              <a:t>  conventional wisdom guide you</a:t>
            </a:r>
          </a:p>
        </p:txBody>
      </p:sp>
      <p:sp>
        <p:nvSpPr>
          <p:cNvPr id="4" name="AutoShape 2" descr="http://hdwallpapers.cat/wallpaper/lego_geek_star_wars_movie_funny_soldier_hd-wallpaper-43233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2" name="Picture 4" descr="http://hdwallpapers.cat/wallpaper/lego_geek_star_wars_movie_funny_soldier_hd-wallpaper-4323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545122"/>
            <a:ext cx="4971415" cy="3107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8412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at a start-up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7549279" cy="3463791"/>
          </a:xfrm>
        </p:spPr>
        <p:txBody>
          <a:bodyPr>
            <a:noAutofit/>
          </a:bodyPr>
          <a:lstStyle/>
          <a:p>
            <a:r>
              <a:rPr lang="en-US" sz="2000" dirty="0"/>
              <a:t>We are in a time of rapid acceleration</a:t>
            </a:r>
          </a:p>
          <a:p>
            <a:pPr lvl="1"/>
            <a:r>
              <a:rPr lang="en-US" sz="1800" dirty="0"/>
              <a:t>This gives you a massive opportunity</a:t>
            </a:r>
          </a:p>
          <a:p>
            <a:r>
              <a:rPr lang="en-US" sz="2000" dirty="0"/>
              <a:t>You will fail. A lot.</a:t>
            </a:r>
          </a:p>
          <a:p>
            <a:r>
              <a:rPr lang="en-US" sz="2000" dirty="0"/>
              <a:t>Everyone will see your successes and your failures.</a:t>
            </a:r>
          </a:p>
          <a:p>
            <a:r>
              <a:rPr lang="en-US" sz="2000" dirty="0"/>
              <a:t>It’s up to you.</a:t>
            </a:r>
          </a:p>
          <a:p>
            <a:r>
              <a:rPr lang="en-US" sz="2000" dirty="0"/>
              <a:t>You need to be a fox, not a hedgehog</a:t>
            </a:r>
          </a:p>
          <a:p>
            <a:pPr lvl="1"/>
            <a:r>
              <a:rPr lang="en-US" sz="1800" dirty="0"/>
              <a:t>There are some rare exceptions to this</a:t>
            </a:r>
          </a:p>
          <a:p>
            <a:r>
              <a:rPr lang="en-US" sz="2000" dirty="0"/>
              <a:t>It will take everything you’ve got, and then some.</a:t>
            </a:r>
          </a:p>
          <a:p>
            <a:r>
              <a:rPr lang="en-US" sz="2000" dirty="0"/>
              <a:t>Get it done.</a:t>
            </a:r>
          </a:p>
          <a:p>
            <a:pPr lvl="1"/>
            <a:r>
              <a:rPr lang="en-US" sz="1800" dirty="0"/>
              <a:t>Ignore limits, but don’t ignore physics</a:t>
            </a:r>
          </a:p>
        </p:txBody>
      </p:sp>
      <p:pic>
        <p:nvPicPr>
          <p:cNvPr id="1026" name="Picture 2" descr="http://cdn.shopify.com/s/files/1/0345/7561/products/if_at_first_you_dont_succeed_call_it_version_1_0_1024x1024.png?v=14188578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098" y="2472398"/>
            <a:ext cx="3328266" cy="3328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3827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Start-Ups Hire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032073"/>
            <a:ext cx="9613861" cy="3599316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/>
              <a:t>Internship experience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You must have this.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Your projects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Throughout your time here.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Your classes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The grounding you have is critical.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Hackathons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Shows that you love programming.</a:t>
            </a:r>
          </a:p>
        </p:txBody>
      </p:sp>
      <p:pic>
        <p:nvPicPr>
          <p:cNvPr id="3074" name="Picture 2" descr="http://img0.joyreactor.com/pics/post/funny-pictures-computer-geek-auto-842059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6" t="427" r="9967" b="5134"/>
          <a:stretch/>
        </p:blipFill>
        <p:spPr bwMode="auto">
          <a:xfrm>
            <a:off x="7787640" y="147537"/>
            <a:ext cx="3733800" cy="3373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0058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matters – in priority order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25440" y="2336873"/>
            <a:ext cx="6468942" cy="3599316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Dependable &amp; Collaborative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Communication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/>
              <a:t>Blog, speak, write. About anything.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UX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Programming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/>
              <a:t>Beautiful elegant code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Ideas</a:t>
            </a:r>
          </a:p>
          <a:p>
            <a:pPr marL="971550" lvl="1" indent="-514350">
              <a:buFont typeface="+mj-lt"/>
              <a:buAutoNum type="arabicPeriod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29406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Look For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214953"/>
            <a:ext cx="9613861" cy="4285600"/>
          </a:xfrm>
        </p:spPr>
        <p:txBody>
          <a:bodyPr>
            <a:normAutofit fontScale="92500"/>
          </a:bodyPr>
          <a:lstStyle/>
          <a:p>
            <a:r>
              <a:rPr lang="en-US" sz="3200" dirty="0"/>
              <a:t>How good the team is </a:t>
            </a:r>
          </a:p>
          <a:p>
            <a:pPr lvl="1"/>
            <a:r>
              <a:rPr lang="en-US" sz="2800" dirty="0"/>
              <a:t>You want a challenge</a:t>
            </a:r>
          </a:p>
          <a:p>
            <a:r>
              <a:rPr lang="en-US" sz="3200" dirty="0"/>
              <a:t>The culture</a:t>
            </a:r>
          </a:p>
          <a:p>
            <a:pPr lvl="1"/>
            <a:r>
              <a:rPr lang="en-US" sz="2800" dirty="0"/>
              <a:t>Work will consume you. It must be a place you love.</a:t>
            </a:r>
          </a:p>
          <a:p>
            <a:r>
              <a:rPr lang="en-US" sz="3200" dirty="0"/>
              <a:t>Their goal</a:t>
            </a:r>
          </a:p>
          <a:p>
            <a:pPr lvl="1"/>
            <a:r>
              <a:rPr lang="en-US" sz="2800" dirty="0"/>
              <a:t>Is it something that you are willing to give everything to?</a:t>
            </a:r>
          </a:p>
          <a:p>
            <a:pPr lvl="1"/>
            <a:r>
              <a:rPr lang="en-US" sz="2800" dirty="0"/>
              <a:t>Doesn’t have to be the product, it can be the people.</a:t>
            </a:r>
          </a:p>
          <a:p>
            <a:r>
              <a:rPr lang="en-US" sz="3200" dirty="0"/>
              <a:t>Free soda pop</a:t>
            </a:r>
          </a:p>
          <a:p>
            <a:pPr lvl="1"/>
            <a:r>
              <a:rPr lang="en-US" sz="2800" dirty="0"/>
              <a:t>Really good indicator of a place that values its employees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122" name="Picture 2" descr="http://static.neatorama.com/images/2013-12/Tis-But-A-Scratch-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399" y="104320"/>
            <a:ext cx="5245735" cy="3497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5776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Not to Look For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What product they are creating</a:t>
            </a:r>
          </a:p>
          <a:p>
            <a:r>
              <a:rPr lang="en-US" sz="3200" dirty="0"/>
              <a:t>What technology they use</a:t>
            </a:r>
          </a:p>
          <a:p>
            <a:r>
              <a:rPr lang="en-US" sz="3200" dirty="0"/>
              <a:t>The pay</a:t>
            </a:r>
          </a:p>
        </p:txBody>
      </p:sp>
    </p:spTree>
    <p:extLst>
      <p:ext uri="{BB962C8B-B14F-4D97-AF65-F5344CB8AC3E}">
        <p14:creationId xmlns:p14="http://schemas.microsoft.com/office/powerpoint/2010/main" val="1570377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B386E-FD2E-4B1E-97CC-00B4192DA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you Should 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AAFEE-BBE2-40F5-8BFA-50D79A125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questions demonstrate what matters to you</a:t>
            </a:r>
          </a:p>
          <a:p>
            <a:pPr lvl="1"/>
            <a:r>
              <a:rPr lang="en-US" dirty="0"/>
              <a:t>It’s a valuable data point to the hiring company</a:t>
            </a:r>
          </a:p>
          <a:p>
            <a:r>
              <a:rPr lang="en-US" dirty="0"/>
              <a:t>Show intellectual curiosity</a:t>
            </a:r>
          </a:p>
          <a:p>
            <a:pPr lvl="1"/>
            <a:r>
              <a:rPr lang="en-US" dirty="0"/>
              <a:t>What will I be working on?</a:t>
            </a:r>
          </a:p>
          <a:p>
            <a:pPr lvl="1"/>
            <a:r>
              <a:rPr lang="en-US" dirty="0"/>
              <a:t>Will I be challenged?</a:t>
            </a:r>
          </a:p>
          <a:p>
            <a:r>
              <a:rPr lang="en-US" dirty="0"/>
              <a:t>Show an understanding of business (we need to make a profit)</a:t>
            </a:r>
          </a:p>
          <a:p>
            <a:pPr lvl="1"/>
            <a:r>
              <a:rPr lang="en-US" dirty="0"/>
              <a:t>How will my work impact the product?</a:t>
            </a:r>
          </a:p>
          <a:p>
            <a:pPr lvl="1"/>
            <a:r>
              <a:rPr lang="en-US" dirty="0"/>
              <a:t>What would be a game changer for the product?</a:t>
            </a:r>
          </a:p>
          <a:p>
            <a:r>
              <a:rPr lang="en-US" dirty="0"/>
              <a:t>Ask the interesting questions.</a:t>
            </a:r>
          </a:p>
        </p:txBody>
      </p:sp>
    </p:spTree>
    <p:extLst>
      <p:ext uri="{BB962C8B-B14F-4D97-AF65-F5344CB8AC3E}">
        <p14:creationId xmlns:p14="http://schemas.microsoft.com/office/powerpoint/2010/main" val="42046437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I Don’t Like Programming…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206537"/>
            <a:ext cx="6939679" cy="1246909"/>
          </a:xfrm>
        </p:spPr>
        <p:txBody>
          <a:bodyPr>
            <a:noAutofit/>
          </a:bodyPr>
          <a:lstStyle/>
          <a:p>
            <a:r>
              <a:rPr lang="en-US" sz="3200" dirty="0"/>
              <a:t>There are numerous jobs that require programming knowledge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80321" y="3825817"/>
            <a:ext cx="10638843" cy="1888763"/>
          </a:xfrm>
          <a:prstGeom prst="rect">
            <a:avLst/>
          </a:prstGeom>
        </p:spPr>
        <p:txBody>
          <a:bodyPr vert="horz" lIns="91440" tIns="45720" rIns="91440" bIns="45720" numCol="2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effectLst>
                  <a:outerShdw blurRad="228600" algn="ctr" rotWithShape="0">
                    <a:prstClr val="black">
                      <a:alpha val="53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228600" algn="ctr" rotWithShape="0">
                    <a:prstClr val="black">
                      <a:alpha val="53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228600" algn="ctr" rotWithShape="0">
                    <a:prstClr val="black">
                      <a:alpha val="53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228600" algn="ctr" rotWithShape="0">
                    <a:prstClr val="black">
                      <a:alpha val="53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228600" algn="ctr" rotWithShape="0">
                    <a:prstClr val="black">
                      <a:alpha val="53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2800" dirty="0"/>
              <a:t>QA</a:t>
            </a:r>
          </a:p>
          <a:p>
            <a:pPr lvl="1"/>
            <a:r>
              <a:rPr lang="en-US" sz="2800" dirty="0"/>
              <a:t>Sales Engineer</a:t>
            </a:r>
          </a:p>
          <a:p>
            <a:pPr lvl="1"/>
            <a:r>
              <a:rPr lang="en-US" sz="2800" dirty="0"/>
              <a:t>System Administrator</a:t>
            </a:r>
          </a:p>
          <a:p>
            <a:pPr lvl="1"/>
            <a:r>
              <a:rPr lang="en-US" sz="2800" dirty="0"/>
              <a:t>Program Manager</a:t>
            </a:r>
          </a:p>
          <a:p>
            <a:pPr lvl="1"/>
            <a:r>
              <a:rPr lang="en-US" sz="2800" dirty="0"/>
              <a:t>Product Manager</a:t>
            </a:r>
          </a:p>
          <a:p>
            <a:pPr lvl="1"/>
            <a:r>
              <a:rPr lang="en-US" sz="2800" dirty="0"/>
              <a:t>Sales</a:t>
            </a:r>
          </a:p>
          <a:p>
            <a:pPr lvl="1"/>
            <a:r>
              <a:rPr lang="en-US" sz="2800" dirty="0"/>
              <a:t>Marketing</a:t>
            </a:r>
          </a:p>
          <a:p>
            <a:pPr lvl="1"/>
            <a:r>
              <a:rPr lang="en-US" sz="2800" dirty="0"/>
              <a:t>CEO</a:t>
            </a:r>
          </a:p>
        </p:txBody>
      </p:sp>
      <p:pic>
        <p:nvPicPr>
          <p:cNvPr id="7170" name="Picture 2" descr="https://www.eastmidlandsdeanery.nhs.uk/image_store/Careeres-%20Optio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9895" y="300061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36589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Founding a Start-Up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462793"/>
            <a:ext cx="5408287" cy="3051316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Fundamentally an insane decision</a:t>
            </a:r>
          </a:p>
          <a:p>
            <a:r>
              <a:rPr lang="en-US" sz="3200" dirty="0"/>
              <a:t>Follow your dreams</a:t>
            </a:r>
          </a:p>
          <a:p>
            <a:r>
              <a:rPr lang="en-US" sz="3200" dirty="0"/>
              <a:t>Be original, create a monopoly</a:t>
            </a:r>
          </a:p>
          <a:p>
            <a:r>
              <a:rPr lang="en-US" sz="3200" dirty="0"/>
              <a:t>Culture eats strategy </a:t>
            </a:r>
            <a:r>
              <a:rPr lang="en-US" sz="3200"/>
              <a:t>for breakfast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608" y="3034145"/>
            <a:ext cx="5561616" cy="339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1464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CEO at a Start-Up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01" y="2004362"/>
            <a:ext cx="8097919" cy="4521127"/>
          </a:xfrm>
        </p:spPr>
        <p:txBody>
          <a:bodyPr>
            <a:noAutofit/>
          </a:bodyPr>
          <a:lstStyle/>
          <a:p>
            <a:r>
              <a:rPr lang="en-US" sz="2500" dirty="0"/>
              <a:t>There is no way to train for this</a:t>
            </a:r>
          </a:p>
          <a:p>
            <a:pPr lvl="1"/>
            <a:r>
              <a:rPr lang="en-US" sz="2500" dirty="0"/>
              <a:t>Read “The Hard Thing About Hard Things”</a:t>
            </a:r>
          </a:p>
          <a:p>
            <a:r>
              <a:rPr lang="en-US" sz="2500" dirty="0"/>
              <a:t>You must use what is special about you – </a:t>
            </a:r>
          </a:p>
          <a:p>
            <a:pPr marL="0" indent="0">
              <a:buNone/>
            </a:pPr>
            <a:r>
              <a:rPr lang="en-US" sz="2500" dirty="0"/>
              <a:t>   otherwise you're f----d.</a:t>
            </a:r>
          </a:p>
          <a:p>
            <a:r>
              <a:rPr lang="en-US" sz="2500" dirty="0"/>
              <a:t>Who you hire, how you manage them is everything</a:t>
            </a:r>
          </a:p>
          <a:p>
            <a:pPr lvl="1"/>
            <a:r>
              <a:rPr lang="en-US" sz="2500" dirty="0"/>
              <a:t>Hire for strength, not to avoid weaknesses</a:t>
            </a:r>
          </a:p>
          <a:p>
            <a:r>
              <a:rPr lang="en-US" sz="2500" dirty="0"/>
              <a:t>Every time you grow 3X, everything no longer works</a:t>
            </a:r>
          </a:p>
          <a:p>
            <a:r>
              <a:rPr lang="en-US" sz="2500" dirty="0"/>
              <a:t>The first rule of CEO psychological meltdowns is…</a:t>
            </a:r>
          </a:p>
          <a:p>
            <a:pPr lvl="1"/>
            <a:r>
              <a:rPr lang="en-US" sz="2500" dirty="0"/>
              <a:t>No one talks about CEO psychological meltdowns </a:t>
            </a:r>
          </a:p>
          <a:p>
            <a:r>
              <a:rPr lang="en-US" sz="2500" dirty="0"/>
              <a:t>Find mentors</a:t>
            </a:r>
          </a:p>
        </p:txBody>
      </p:sp>
      <p:pic>
        <p:nvPicPr>
          <p:cNvPr id="8196" name="Picture 4" descr="http://img0.joyreactor.com/pics/post/comics-geek-apple-plastic-surgery-837617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0" t="18823" r="12073" b="16101"/>
          <a:stretch/>
        </p:blipFill>
        <p:spPr bwMode="auto">
          <a:xfrm>
            <a:off x="7349897" y="149043"/>
            <a:ext cx="4659223" cy="3710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0265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485499" y="1141613"/>
            <a:ext cx="9144000" cy="937443"/>
          </a:xfrm>
        </p:spPr>
        <p:txBody>
          <a:bodyPr>
            <a:normAutofit/>
          </a:bodyPr>
          <a:lstStyle/>
          <a:p>
            <a:r>
              <a:rPr lang="en-US" dirty="0"/>
              <a:t>Questions?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27967" y="3221799"/>
            <a:ext cx="8144134" cy="1117687"/>
          </a:xfrm>
        </p:spPr>
        <p:txBody>
          <a:bodyPr/>
          <a:lstStyle/>
          <a:p>
            <a:r>
              <a:rPr lang="en-US" sz="2800" dirty="0">
                <a:hlinkClick r:id="rId2"/>
              </a:rPr>
              <a:t>david@windward.net</a:t>
            </a:r>
            <a:endParaRPr lang="en-US" sz="2800" dirty="0"/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91202" y="4689221"/>
            <a:ext cx="4607661" cy="175432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Everyone who's ever taken a hot shower has an idea. It's the person who gets out of the shower, dries off and does something about it who makes a difference.</a:t>
            </a:r>
          </a:p>
          <a:p>
            <a:endParaRPr lang="en-US" dirty="0"/>
          </a:p>
          <a:p>
            <a:r>
              <a:rPr lang="en-US" dirty="0"/>
              <a:t>-- Nolan Bushnell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11317" y="5243218"/>
            <a:ext cx="4620986" cy="1200329"/>
          </a:xfrm>
          <a:prstGeom prst="rect">
            <a:avLst/>
          </a:prstGeom>
          <a:solidFill>
            <a:schemeClr val="tx1"/>
          </a:solidFill>
          <a:ln w="12700">
            <a:solidFill>
              <a:schemeClr val="bg1"/>
            </a:solidFill>
          </a:ln>
        </p:spPr>
        <p:txBody>
          <a:bodyPr wrap="square" lIns="182880" tIns="182880" bIns="182880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Tell me how I did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http://rpt.me/CU_survey</a:t>
            </a:r>
          </a:p>
        </p:txBody>
      </p:sp>
    </p:spTree>
    <p:extLst>
      <p:ext uri="{BB962C8B-B14F-4D97-AF65-F5344CB8AC3E}">
        <p14:creationId xmlns:p14="http://schemas.microsoft.com/office/powerpoint/2010/main" val="17286118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R_METADATA_KEY" val="c11c9e09-3e8f-45bf-801c-2ee58400a2ae"/>
</p:tagLst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6A9C41"/>
      </a:dk2>
      <a:lt2>
        <a:srgbClr val="E7E6E6"/>
      </a:lt2>
      <a:accent1>
        <a:srgbClr val="A7D535"/>
      </a:accent1>
      <a:accent2>
        <a:srgbClr val="EACA4F"/>
      </a:accent2>
      <a:accent3>
        <a:srgbClr val="FD9850"/>
      </a:accent3>
      <a:accent4>
        <a:srgbClr val="F46442"/>
      </a:accent4>
      <a:accent5>
        <a:srgbClr val="54D289"/>
      </a:accent5>
      <a:accent6>
        <a:srgbClr val="6AD8CB"/>
      </a:accent6>
      <a:hlink>
        <a:srgbClr val="CAFB50"/>
      </a:hlink>
      <a:folHlink>
        <a:srgbClr val="DEFF8B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566</TotalTime>
  <Words>757</Words>
  <Application>Microsoft Office PowerPoint</Application>
  <PresentationFormat>Widescreen</PresentationFormat>
  <Paragraphs>125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Trebuchet MS</vt:lpstr>
      <vt:lpstr>Berlin</vt:lpstr>
      <vt:lpstr>Working at a Start-Up</vt:lpstr>
      <vt:lpstr>Here We Go…</vt:lpstr>
      <vt:lpstr>Who’s This Old Guy?</vt:lpstr>
      <vt:lpstr>General Advice</vt:lpstr>
      <vt:lpstr>Working at a start-up</vt:lpstr>
      <vt:lpstr>How Start-Ups Hire</vt:lpstr>
      <vt:lpstr>What matters – in priority order</vt:lpstr>
      <vt:lpstr>What to Look For</vt:lpstr>
      <vt:lpstr>What Not to Look For</vt:lpstr>
      <vt:lpstr>What you Should Ask</vt:lpstr>
      <vt:lpstr>But I Don’t Like Programming…</vt:lpstr>
      <vt:lpstr>Founding a Start-Up</vt:lpstr>
      <vt:lpstr>CEO at a Start-Up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Working at a Start-Up</dc:title>
  <dc:creator>David Thielen</dc:creator>
  <cp:lastModifiedBy>David Thielen</cp:lastModifiedBy>
  <cp:revision>34</cp:revision>
  <dcterms:created xsi:type="dcterms:W3CDTF">2015-11-02T23:01:02Z</dcterms:created>
  <dcterms:modified xsi:type="dcterms:W3CDTF">2018-08-12T19:56:49Z</dcterms:modified>
</cp:coreProperties>
</file>