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9"/>
  </p:notesMasterIdLst>
  <p:handoutMasterIdLst>
    <p:handoutMasterId r:id="rId20"/>
  </p:handoutMasterIdLst>
  <p:sldIdLst>
    <p:sldId id="256" r:id="rId3"/>
    <p:sldId id="265" r:id="rId4"/>
    <p:sldId id="276" r:id="rId5"/>
    <p:sldId id="277" r:id="rId6"/>
    <p:sldId id="278" r:id="rId7"/>
    <p:sldId id="289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88" r:id="rId18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177" d="100"/>
          <a:sy n="177" d="100"/>
        </p:scale>
        <p:origin x="130" y="17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ags" Target="tags/tag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2B48F5-BACC-47D6-A0F7-82FBF9C6BC85}" type="datetimeFigureOut">
              <a:rPr lang="en-US"/>
              <a:t>11/28/2022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ACAF8E-318A-4EFE-8633-D9E72ABCE0E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065597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1CD00-5424-4675-AB18-2C419B060449}" type="datetimeFigureOut">
              <a:rPr lang="en-US"/>
              <a:t>11/28/2022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E2CF44-2B13-41B4-A334-1CDF534EEBB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5385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gray">
          <a:xfrm>
            <a:off x="0" y="2825016"/>
            <a:ext cx="12188952" cy="3180930"/>
          </a:xfrm>
          <a:prstGeom prst="rect">
            <a:avLst/>
          </a:prstGeom>
          <a:solidFill>
            <a:schemeClr val="bg1">
              <a:lumMod val="85000"/>
              <a:lumOff val="1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 userDrawn="1"/>
        </p:nvSpPr>
        <p:spPr bwMode="black">
          <a:xfrm>
            <a:off x="0" y="3075709"/>
            <a:ext cx="12188952" cy="2639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white">
          <a:xfrm>
            <a:off x="1066800" y="3165763"/>
            <a:ext cx="10058400" cy="1711037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white">
          <a:xfrm>
            <a:off x="1066800" y="4953000"/>
            <a:ext cx="10058400" cy="6858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828800"/>
            <a:ext cx="9144000" cy="2743200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4589463"/>
            <a:ext cx="9144000" cy="15065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0" y="1825625"/>
            <a:ext cx="4343400" cy="42703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825625"/>
            <a:ext cx="4343400" cy="42703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7048" y="1828800"/>
            <a:ext cx="4343400" cy="6858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7048" y="2514600"/>
            <a:ext cx="4343400" cy="35814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7648" y="1828800"/>
            <a:ext cx="4343400" cy="6858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7648" y="2514600"/>
            <a:ext cx="4343400" cy="35814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2587" y="1600200"/>
            <a:ext cx="3122613" cy="1828800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0412" y="762000"/>
            <a:ext cx="6400800" cy="5334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01039" y="3429000"/>
            <a:ext cx="3124161" cy="18288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blackWhite">
          <a:xfrm>
            <a:off x="644091" y="640080"/>
            <a:ext cx="6675120" cy="5577840"/>
          </a:xfrm>
          <a:prstGeom prst="rect">
            <a:avLst/>
          </a:prstGeom>
          <a:solidFill>
            <a:srgbClr val="000000"/>
          </a:solidFill>
          <a:ln w="101600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97952" y="1600200"/>
            <a:ext cx="3127248" cy="1828800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81251" y="777240"/>
            <a:ext cx="6400800" cy="5303520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97952" y="3429000"/>
            <a:ext cx="3127248" cy="18288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57199"/>
            <a:ext cx="1943100" cy="56388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0" y="457199"/>
            <a:ext cx="7048500" cy="56388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1828800"/>
            <a:ext cx="91440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10600" y="6362700"/>
            <a:ext cx="990600" cy="257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lumMod val="85000"/>
                  </a:schemeClr>
                </a:solidFill>
              </a:defRPr>
            </a:lvl1pPr>
          </a:lstStyle>
          <a:p>
            <a:fld id="{37CC0096-1860-4642-9CD2-0079EA5E7CD1}" type="datetimeFigureOut">
              <a:rPr lang="en-US"/>
              <a:pPr/>
              <a:t>11/28/2022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4000" y="6362700"/>
            <a:ext cx="6881553" cy="257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lumMod val="8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9800" y="6362700"/>
            <a:ext cx="838200" cy="257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lumMod val="85000"/>
                  </a:schemeClr>
                </a:solidFill>
              </a:defRPr>
            </a:lvl1pPr>
          </a:lstStyle>
          <a:p>
            <a:fld id="{E31375A4-56A4-47D6-9801-1991572033F7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15087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3172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6060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indward.net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mazon.com/exec/obidos/ASIN/0932633439/ref=nosim/joelonsoftware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codingbat.com/prob/p183562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etbrains.com/idea/" TargetMode="External"/><Relationship Id="rId2" Type="http://schemas.openxmlformats.org/officeDocument/2006/relationships/hyperlink" Target="https://www.jetbrains.com/resharper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hyperlink" Target="http://www.typescriptlang.org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blogs.windwardreports.com/davidt/2010/12/one-of-the-most-powerful-debugging-practices.html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windward.net/blogs/high-performance-javascript-assign-prototypes/#.VRCUFPnF9EM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eld.com/archives/2013/06/gttfp.html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avidthielen.info/programming/" TargetMode="External"/><Relationship Id="rId2" Type="http://schemas.openxmlformats.org/officeDocument/2006/relationships/hyperlink" Target="mailto:david@thielen.comt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linkedin.com/in/davethiele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165763"/>
            <a:ext cx="11887200" cy="796637"/>
          </a:xfrm>
        </p:spPr>
        <p:txBody>
          <a:bodyPr/>
          <a:lstStyle/>
          <a:p>
            <a:r>
              <a:rPr lang="en-US" dirty="0"/>
              <a:t>Want to be a better developer? 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4869874"/>
            <a:ext cx="10058400" cy="685800"/>
          </a:xfrm>
        </p:spPr>
        <p:txBody>
          <a:bodyPr/>
          <a:lstStyle/>
          <a:p>
            <a:r>
              <a:rPr lang="en-US" dirty="0"/>
              <a:t>David Thielen</a:t>
            </a:r>
          </a:p>
          <a:p>
            <a:r>
              <a:rPr lang="en-US" dirty="0"/>
              <a:t>Founder </a:t>
            </a:r>
            <a:r>
              <a:rPr lang="en-US" dirty="0">
                <a:hlinkClick r:id="rId2"/>
              </a:rPr>
              <a:t>Windward Studios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white">
          <a:xfrm>
            <a:off x="4229100" y="3962400"/>
            <a:ext cx="3886200" cy="7966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CHEAT!</a:t>
            </a:r>
          </a:p>
        </p:txBody>
      </p:sp>
    </p:spTree>
    <p:extLst>
      <p:ext uri="{BB962C8B-B14F-4D97-AF65-F5344CB8AC3E}">
        <p14:creationId xmlns:p14="http://schemas.microsoft.com/office/powerpoint/2010/main" val="242453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762000" y="457200"/>
            <a:ext cx="10744200" cy="685800"/>
          </a:xfrm>
        </p:spPr>
        <p:txBody>
          <a:bodyPr>
            <a:normAutofit/>
          </a:bodyPr>
          <a:lstStyle/>
          <a:p>
            <a:r>
              <a:rPr lang="en-US" sz="3600" b="1" dirty="0"/>
              <a:t>Tips &amp; Tricks that make a giant difference</a:t>
            </a:r>
            <a:endParaRPr sz="3600" b="1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The suggestions are in order of effectiveness</a:t>
            </a:r>
          </a:p>
          <a:p>
            <a:r>
              <a:rPr lang="en-US" sz="2800" dirty="0"/>
              <a:t>These are tricks that make you more effective &amp; efficient</a:t>
            </a:r>
          </a:p>
          <a:p>
            <a:r>
              <a:rPr lang="en-US" sz="2800" dirty="0"/>
              <a:t>Nothing magic, it’s just simple approaches to how you work</a:t>
            </a:r>
          </a:p>
          <a:p>
            <a:r>
              <a:rPr lang="en-US" sz="2800" dirty="0"/>
              <a:t>The </a:t>
            </a:r>
            <a:r>
              <a:rPr lang="en-US" sz="2800" dirty="0" err="1"/>
              <a:t>url</a:t>
            </a:r>
            <a:r>
              <a:rPr lang="en-US" sz="2800" dirty="0"/>
              <a:t> to these slides is provided at the end</a:t>
            </a:r>
          </a:p>
        </p:txBody>
      </p:sp>
    </p:spTree>
    <p:extLst>
      <p:ext uri="{BB962C8B-B14F-4D97-AF65-F5344CB8AC3E}">
        <p14:creationId xmlns:p14="http://schemas.microsoft.com/office/powerpoint/2010/main" val="3042826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60960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Want to lose weight?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800" dirty="0"/>
              <a:t>Eat less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Exercise more</a:t>
            </a:r>
          </a:p>
          <a:p>
            <a:endParaRPr lang="en-US" dirty="0"/>
          </a:p>
        </p:txBody>
      </p:sp>
      <p:pic>
        <p:nvPicPr>
          <p:cNvPr id="1026" name="Picture 2" descr="http://i.livescience.com/images/i/000/016/290/i02/fat-man-hamburger-02.jpg?130400986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528762"/>
            <a:ext cx="5476875" cy="486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08646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76200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If I could make one change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219200"/>
            <a:ext cx="9144000" cy="5181600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No interruptions</a:t>
            </a:r>
          </a:p>
          <a:p>
            <a:pPr lvl="1"/>
            <a:r>
              <a:rPr lang="en-US" sz="2400" dirty="0"/>
              <a:t>It takes a programmer 45 minutes to get back in the zone after an interruption, even a 30 second one.</a:t>
            </a:r>
          </a:p>
          <a:p>
            <a:pPr lvl="1"/>
            <a:r>
              <a:rPr lang="en-US" sz="2400" dirty="0"/>
              <a:t>If left alone, the average programmer will work for over 4 hours before coming up for air.</a:t>
            </a:r>
          </a:p>
          <a:p>
            <a:r>
              <a:rPr lang="en-US" sz="2800" dirty="0" err="1">
                <a:hlinkClick r:id="rId2"/>
              </a:rPr>
              <a:t>Peopleware</a:t>
            </a:r>
            <a:r>
              <a:rPr lang="en-US" sz="2800" dirty="0">
                <a:hlinkClick r:id="rId2"/>
              </a:rPr>
              <a:t> by Tom DeMarco</a:t>
            </a:r>
            <a:endParaRPr lang="en-US" sz="2800" dirty="0"/>
          </a:p>
          <a:p>
            <a:r>
              <a:rPr lang="en-US" sz="2800" dirty="0"/>
              <a:t>Offices for each developer</a:t>
            </a:r>
          </a:p>
          <a:p>
            <a:pPr lvl="1"/>
            <a:r>
              <a:rPr lang="en-US" sz="2400" dirty="0"/>
              <a:t>Cubicles are evil.</a:t>
            </a:r>
          </a:p>
          <a:p>
            <a:r>
              <a:rPr lang="en-US" sz="2800" dirty="0"/>
              <a:t>Don’t multi-task – everyone sucks at it</a:t>
            </a:r>
          </a:p>
          <a:p>
            <a:pPr lvl="1"/>
            <a:r>
              <a:rPr lang="en-US" sz="2400" dirty="0"/>
              <a:t>If you have multiple projects, complete one then start the next</a:t>
            </a:r>
          </a:p>
          <a:p>
            <a:pPr lvl="1"/>
            <a:r>
              <a:rPr lang="en-US" sz="2400" dirty="0"/>
              <a:t>For secondary projects, restrict when you work on them</a:t>
            </a:r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007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/>
              <a:t>What no interruptions means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6581775" cy="4805363"/>
          </a:xfrm>
        </p:spPr>
        <p:txBody>
          <a:bodyPr>
            <a:noAutofit/>
          </a:bodyPr>
          <a:lstStyle/>
          <a:p>
            <a:r>
              <a:rPr lang="en-US" sz="2800" dirty="0"/>
              <a:t>Facebook is not open</a:t>
            </a:r>
          </a:p>
          <a:p>
            <a:r>
              <a:rPr lang="en-US" sz="2800" dirty="0"/>
              <a:t>Slack is not open</a:t>
            </a:r>
          </a:p>
          <a:p>
            <a:r>
              <a:rPr lang="en-US" sz="2800" dirty="0"/>
              <a:t>Twitter is not open</a:t>
            </a:r>
          </a:p>
          <a:p>
            <a:r>
              <a:rPr lang="en-US" sz="2800" dirty="0"/>
              <a:t>Your phone does not ring</a:t>
            </a:r>
          </a:p>
          <a:p>
            <a:r>
              <a:rPr lang="en-US" sz="2800" dirty="0"/>
              <a:t>Your email is closed or disconnected</a:t>
            </a:r>
          </a:p>
          <a:p>
            <a:pPr lvl="1"/>
            <a:r>
              <a:rPr lang="en-US" sz="2400" dirty="0"/>
              <a:t>Check just 2 or 3 times/day.</a:t>
            </a:r>
          </a:p>
          <a:p>
            <a:r>
              <a:rPr lang="en-US" sz="2800" dirty="0"/>
              <a:t>There is no clock on your desktop</a:t>
            </a:r>
          </a:p>
          <a:p>
            <a:r>
              <a:rPr lang="en-US" sz="2800" dirty="0"/>
              <a:t>When you’re compiling, stare at the wall</a:t>
            </a:r>
          </a:p>
        </p:txBody>
      </p:sp>
      <p:pic>
        <p:nvPicPr>
          <p:cNvPr id="1026" name="Picture 2" descr="Compil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9975" y="1825625"/>
            <a:ext cx="3933825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56320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EFFBB-4A59-4B35-93A0-E004E748A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</a:t>
            </a:r>
            <a:r>
              <a:rPr lang="en-US" strike="sngStrike" dirty="0"/>
              <a:t>two</a:t>
            </a:r>
            <a:r>
              <a:rPr lang="en-US" dirty="0"/>
              <a:t> four hours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5DD369-DCD6-4AD1-81DF-E132269069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first 2+ hours of the day is by far your most productive time</a:t>
            </a:r>
          </a:p>
          <a:p>
            <a:pPr lvl="1"/>
            <a:r>
              <a:rPr lang="en-US"/>
              <a:t>This works!</a:t>
            </a:r>
            <a:endParaRPr lang="en-US" dirty="0"/>
          </a:p>
          <a:p>
            <a:r>
              <a:rPr lang="en-US" dirty="0"/>
              <a:t>Do not start the day on the little crap, the catch up, your email, etc.</a:t>
            </a:r>
          </a:p>
          <a:p>
            <a:pPr lvl="1"/>
            <a:r>
              <a:rPr lang="en-US" dirty="0"/>
              <a:t>These items don’t benefit from happening during this time</a:t>
            </a:r>
          </a:p>
          <a:p>
            <a:r>
              <a:rPr lang="en-US" dirty="0"/>
              <a:t>Come in fresh each day sit down and work on the big hard work</a:t>
            </a:r>
          </a:p>
          <a:p>
            <a:pPr lvl="1"/>
            <a:r>
              <a:rPr lang="en-US" dirty="0"/>
              <a:t>You will double or better what you accomplish</a:t>
            </a:r>
          </a:p>
          <a:p>
            <a:pPr lvl="1"/>
            <a:r>
              <a:rPr lang="en-US" dirty="0"/>
              <a:t>Your design &amp; code will be superior</a:t>
            </a:r>
          </a:p>
          <a:p>
            <a:r>
              <a:rPr lang="en-US" dirty="0"/>
              <a:t>To do this right</a:t>
            </a:r>
          </a:p>
          <a:p>
            <a:pPr lvl="1"/>
            <a:r>
              <a:rPr lang="en-US" dirty="0"/>
              <a:t>Don’t give any thought, effort, time to anything else beforehand</a:t>
            </a:r>
          </a:p>
          <a:p>
            <a:pPr lvl="1"/>
            <a:r>
              <a:rPr lang="en-US" dirty="0"/>
              <a:t>Don’t have anything that can interrupt you active</a:t>
            </a:r>
          </a:p>
          <a:p>
            <a:pPr lvl="1"/>
            <a:r>
              <a:rPr lang="en-US" dirty="0"/>
              <a:t>The rest of the world doesn’t exist</a:t>
            </a:r>
          </a:p>
        </p:txBody>
      </p:sp>
    </p:spTree>
    <p:extLst>
      <p:ext uri="{BB962C8B-B14F-4D97-AF65-F5344CB8AC3E}">
        <p14:creationId xmlns:p14="http://schemas.microsoft.com/office/powerpoint/2010/main" val="3605050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60960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No</a:t>
            </a:r>
            <a:r>
              <a:rPr lang="en-US" sz="3600" dirty="0"/>
              <a:t> </a:t>
            </a:r>
            <a:r>
              <a:rPr lang="en-US" sz="3600" b="1" dirty="0"/>
              <a:t>Music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066800"/>
            <a:ext cx="9144000" cy="5029200"/>
          </a:xfrm>
        </p:spPr>
        <p:txBody>
          <a:bodyPr>
            <a:noAutofit/>
          </a:bodyPr>
          <a:lstStyle/>
          <a:p>
            <a:r>
              <a:rPr lang="en-US" sz="2800" dirty="0"/>
              <a:t>Listening to music stops you from seeing better approaches.</a:t>
            </a:r>
          </a:p>
          <a:p>
            <a:r>
              <a:rPr lang="en-US" sz="2800" dirty="0"/>
              <a:t>It’s deadly because you don’t know what you missed.</a:t>
            </a:r>
          </a:p>
          <a:p>
            <a:r>
              <a:rPr lang="en-US" sz="2800" dirty="0"/>
              <a:t>Homework: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With music on solve the problem at </a:t>
            </a:r>
            <a:r>
              <a:rPr lang="en-US" sz="2400" dirty="0">
                <a:hlinkClick r:id="rId2"/>
              </a:rPr>
              <a:t>codingbat.com/</a:t>
            </a:r>
            <a:r>
              <a:rPr lang="en-US" sz="2400" dirty="0" err="1">
                <a:hlinkClick r:id="rId2"/>
              </a:rPr>
              <a:t>prob</a:t>
            </a:r>
            <a:r>
              <a:rPr lang="en-US" sz="2400" dirty="0">
                <a:hlinkClick r:id="rId2"/>
              </a:rPr>
              <a:t>/p183562</a:t>
            </a:r>
            <a:r>
              <a:rPr lang="en-US" sz="2400" dirty="0"/>
              <a:t> – 5 minutes max.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Take a 1 minute break to check email or something that drops it from your mind.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Now with music off and no other interruptions or distracting noises, work on it again – 5 minutes max.</a:t>
            </a:r>
          </a:p>
        </p:txBody>
      </p:sp>
    </p:spTree>
    <p:extLst>
      <p:ext uri="{BB962C8B-B14F-4D97-AF65-F5344CB8AC3E}">
        <p14:creationId xmlns:p14="http://schemas.microsoft.com/office/powerpoint/2010/main" val="3830360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52400"/>
            <a:ext cx="9144000" cy="685800"/>
          </a:xfrm>
        </p:spPr>
        <p:txBody>
          <a:bodyPr/>
          <a:lstStyle/>
          <a:p>
            <a:pPr algn="ctr"/>
            <a:r>
              <a:rPr lang="en-US" sz="3600" b="1" dirty="0"/>
              <a:t>Procrastinate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838200"/>
            <a:ext cx="9144000" cy="5257800"/>
          </a:xfrm>
        </p:spPr>
        <p:txBody>
          <a:bodyPr>
            <a:noAutofit/>
          </a:bodyPr>
          <a:lstStyle/>
          <a:p>
            <a:r>
              <a:rPr lang="en-US" sz="2800" dirty="0"/>
              <a:t>Especially when you architect!</a:t>
            </a:r>
          </a:p>
          <a:p>
            <a:pPr lvl="1"/>
            <a:r>
              <a:rPr lang="en-US" sz="2400" dirty="0"/>
              <a:t>Always, always, always.</a:t>
            </a:r>
          </a:p>
          <a:p>
            <a:r>
              <a:rPr lang="en-US" sz="2800" dirty="0"/>
              <a:t>Give your brain a chance to work on it after you leave work</a:t>
            </a:r>
          </a:p>
          <a:p>
            <a:r>
              <a:rPr lang="en-US" sz="2800" dirty="0"/>
              <a:t>Get the idea when you’re out – immediately email it to yourself</a:t>
            </a:r>
          </a:p>
          <a:p>
            <a:r>
              <a:rPr lang="en-US" sz="2800" dirty="0"/>
              <a:t>Have a notepad &amp; pen by the bed – and write it down immediately</a:t>
            </a:r>
          </a:p>
          <a:p>
            <a:pPr lvl="1"/>
            <a:r>
              <a:rPr lang="en-US" sz="2400" dirty="0"/>
              <a:t>Remembering in the morning that you had a great solution – and forgot it – not good.</a:t>
            </a:r>
          </a:p>
          <a:p>
            <a:r>
              <a:rPr lang="en-US" sz="2800" dirty="0"/>
              <a:t>And sometimes it doesn’t work, and then you need to use the best you came up with.</a:t>
            </a:r>
          </a:p>
        </p:txBody>
      </p:sp>
    </p:spTree>
    <p:extLst>
      <p:ext uri="{BB962C8B-B14F-4D97-AF65-F5344CB8AC3E}">
        <p14:creationId xmlns:p14="http://schemas.microsoft.com/office/powerpoint/2010/main" val="1843614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609600"/>
          </a:xfrm>
        </p:spPr>
        <p:txBody>
          <a:bodyPr/>
          <a:lstStyle/>
          <a:p>
            <a:pPr algn="ctr"/>
            <a:r>
              <a:rPr lang="en-US" b="1" dirty="0"/>
              <a:t>The Best </a:t>
            </a:r>
            <a:r>
              <a:rPr lang="en-US" sz="3600" b="1" dirty="0"/>
              <a:t>Programmers</a:t>
            </a:r>
            <a:r>
              <a:rPr lang="en-US" b="1" dirty="0"/>
              <a:t> are…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066800"/>
            <a:ext cx="9144000" cy="5029200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/>
              <a:t>Lazy</a:t>
            </a:r>
          </a:p>
          <a:p>
            <a:pPr lvl="1"/>
            <a:r>
              <a:rPr lang="en-US" sz="2400" dirty="0"/>
              <a:t>Find the quickest/easiest solution.</a:t>
            </a:r>
          </a:p>
          <a:p>
            <a:pPr lvl="1"/>
            <a:r>
              <a:rPr lang="en-US" sz="2400" dirty="0"/>
              <a:t>Ask others how to solve the problem.</a:t>
            </a:r>
          </a:p>
          <a:p>
            <a:pPr lvl="2"/>
            <a:r>
              <a:rPr lang="en-US" sz="2000" dirty="0"/>
              <a:t>Let Google, </a:t>
            </a:r>
            <a:r>
              <a:rPr lang="en-US" sz="2000" dirty="0" err="1"/>
              <a:t>StackOverflow</a:t>
            </a:r>
            <a:r>
              <a:rPr lang="en-US" sz="2000" dirty="0"/>
              <a:t>, &amp; MSDN do your work for you.</a:t>
            </a:r>
          </a:p>
          <a:p>
            <a:pPr lvl="3"/>
            <a:r>
              <a:rPr lang="en-US" sz="1800" dirty="0"/>
              <a:t>If you can’t find an answer – ask.</a:t>
            </a:r>
          </a:p>
          <a:p>
            <a:pPr lvl="1"/>
            <a:r>
              <a:rPr lang="en-US" sz="2400" dirty="0"/>
              <a:t>Do as little as possible.</a:t>
            </a:r>
          </a:p>
          <a:p>
            <a:pPr lvl="1"/>
            <a:r>
              <a:rPr lang="en-US" sz="2400" dirty="0"/>
              <a:t>Provide a C- solution when appropriate. Not everything deserves an A+.</a:t>
            </a:r>
          </a:p>
          <a:p>
            <a:r>
              <a:rPr lang="en-US" sz="2800" dirty="0"/>
              <a:t>Intense Focus</a:t>
            </a:r>
          </a:p>
          <a:p>
            <a:pPr lvl="1"/>
            <a:r>
              <a:rPr lang="en-US" sz="2400" dirty="0" err="1"/>
              <a:t>Issac</a:t>
            </a:r>
            <a:r>
              <a:rPr lang="en-US" sz="2400" dirty="0"/>
              <a:t> Newton’s strength was his focus, others were as smart</a:t>
            </a:r>
          </a:p>
          <a:p>
            <a:r>
              <a:rPr lang="en-US" sz="2800" dirty="0"/>
              <a:t>K.I.S.S.</a:t>
            </a:r>
          </a:p>
          <a:p>
            <a:r>
              <a:rPr lang="en-US" sz="2800" dirty="0"/>
              <a:t>Write code that is elegant in its simplicity</a:t>
            </a:r>
          </a:p>
          <a:p>
            <a:pPr lvl="1"/>
            <a:r>
              <a:rPr lang="en-US" sz="2400" dirty="0"/>
              <a:t>If you can’t think of a clean solution, go swimming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3758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60960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The best equipment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219200"/>
            <a:ext cx="9144000" cy="4876800"/>
          </a:xfrm>
        </p:spPr>
        <p:txBody>
          <a:bodyPr>
            <a:normAutofit/>
          </a:bodyPr>
          <a:lstStyle/>
          <a:p>
            <a:r>
              <a:rPr lang="en-US" sz="2400" dirty="0"/>
              <a:t>Dual monitors (at a minimum, 3 is better)</a:t>
            </a:r>
          </a:p>
          <a:p>
            <a:pPr lvl="1"/>
            <a:r>
              <a:rPr lang="en-US" sz="2000" dirty="0"/>
              <a:t>Large dual monitors</a:t>
            </a:r>
          </a:p>
          <a:p>
            <a:r>
              <a:rPr lang="en-US" sz="2400" dirty="0"/>
              <a:t>Screaming fast multi-core computer</a:t>
            </a:r>
          </a:p>
          <a:p>
            <a:r>
              <a:rPr lang="en-US" sz="2400" dirty="0"/>
              <a:t>Tons of RAM</a:t>
            </a:r>
          </a:p>
          <a:p>
            <a:r>
              <a:rPr lang="en-US" sz="2400" dirty="0"/>
              <a:t>SSD (with hard drive for VMs)</a:t>
            </a:r>
          </a:p>
          <a:p>
            <a:r>
              <a:rPr lang="en-US" sz="2400" dirty="0"/>
              <a:t>Use Visual Studio – get </a:t>
            </a:r>
            <a:r>
              <a:rPr lang="en-US" sz="2400" dirty="0" err="1">
                <a:hlinkClick r:id="rId2"/>
              </a:rPr>
              <a:t>ReSharper</a:t>
            </a:r>
            <a:endParaRPr lang="en-US" sz="2400" dirty="0"/>
          </a:p>
          <a:p>
            <a:r>
              <a:rPr lang="en-US" sz="2400" dirty="0"/>
              <a:t>Use Java – get </a:t>
            </a:r>
            <a:r>
              <a:rPr lang="en-US" sz="2400" dirty="0">
                <a:hlinkClick r:id="rId3"/>
              </a:rPr>
              <a:t>IntelliJ</a:t>
            </a:r>
            <a:endParaRPr lang="en-US" sz="2400" dirty="0"/>
          </a:p>
          <a:p>
            <a:r>
              <a:rPr lang="en-US" sz="2400" dirty="0"/>
              <a:t>Writing in JavaScript – use </a:t>
            </a:r>
            <a:r>
              <a:rPr lang="en-US" sz="2400" dirty="0" err="1">
                <a:hlinkClick r:id="rId4"/>
              </a:rPr>
              <a:t>TypeScript</a:t>
            </a:r>
            <a:r>
              <a:rPr lang="en-US" sz="2400" dirty="0"/>
              <a:t> &amp; </a:t>
            </a:r>
            <a:r>
              <a:rPr lang="en-US" sz="2400" dirty="0" err="1"/>
              <a:t>WebStorm</a:t>
            </a:r>
            <a:endParaRPr lang="en-US" sz="2400" dirty="0"/>
          </a:p>
        </p:txBody>
      </p:sp>
      <p:pic>
        <p:nvPicPr>
          <p:cNvPr id="2050" name="Picture 2" descr="http://m.c.lnkd.licdn.com/mpr/mpr/p/8/005/08a/124/2ca878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286000"/>
            <a:ext cx="4944137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33576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68580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TRAPs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8410"/>
            <a:ext cx="7841948" cy="4798553"/>
          </a:xfrm>
        </p:spPr>
        <p:txBody>
          <a:bodyPr>
            <a:normAutofit/>
          </a:bodyPr>
          <a:lstStyle/>
          <a:p>
            <a:r>
              <a:rPr lang="en-US" sz="2400" dirty="0"/>
              <a:t>This is different from code coverage.</a:t>
            </a:r>
          </a:p>
          <a:p>
            <a:r>
              <a:rPr lang="en-US" sz="2400" dirty="0"/>
              <a:t>Add to your code 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"trap()"</a:t>
            </a:r>
            <a:r>
              <a:rPr lang="en-US" sz="2400" dirty="0"/>
              <a:t> and 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"trap(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)"</a:t>
            </a:r>
          </a:p>
          <a:p>
            <a:r>
              <a:rPr lang="en-US" sz="2400" dirty="0">
                <a:hlinkClick r:id="rId2"/>
              </a:rPr>
              <a:t>Place it at:</a:t>
            </a:r>
            <a:endParaRPr lang="en-US" sz="2400" dirty="0"/>
          </a:p>
          <a:p>
            <a:pPr lvl="1"/>
            <a:r>
              <a:rPr lang="en-US" sz="2000" dirty="0"/>
              <a:t>The start of every method</a:t>
            </a:r>
          </a:p>
          <a:p>
            <a:pPr lvl="1"/>
            <a:r>
              <a:rPr lang="en-US" sz="2000" dirty="0"/>
              <a:t>The start of every if, else, &amp; while</a:t>
            </a:r>
          </a:p>
          <a:p>
            <a:r>
              <a:rPr lang="en-US" sz="2400" dirty="0"/>
              <a:t>The trap drops you into the debugger.</a:t>
            </a:r>
          </a:p>
          <a:p>
            <a:r>
              <a:rPr lang="en-US" sz="2400" dirty="0"/>
              <a:t>This helps you single step through all your code the first time.</a:t>
            </a:r>
          </a:p>
          <a:p>
            <a:r>
              <a:rPr lang="en-US" sz="2400" dirty="0"/>
              <a:t>This lets you know when you’re hitting a new code path for the first time.</a:t>
            </a:r>
          </a:p>
        </p:txBody>
      </p:sp>
      <p:pic>
        <p:nvPicPr>
          <p:cNvPr id="3074" name="Picture 2" descr="http://ia.media-imdb.com/images/M/MV5BMTU2NjYxODk5NV5BMl5BanBnXkFtZTcwMzEyMDg4NA@@._V1_SY1200_CR151,0,630,1200_AL_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0148" y="1378410"/>
            <a:ext cx="2754028" cy="5245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17036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76200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Optimize early only where you must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6485021" cy="4805363"/>
          </a:xfrm>
        </p:spPr>
        <p:txBody>
          <a:bodyPr>
            <a:noAutofit/>
          </a:bodyPr>
          <a:lstStyle/>
          <a:p>
            <a:r>
              <a:rPr lang="en-US" sz="2800" dirty="0"/>
              <a:t>There are cases where early optimization is worth it.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A change would require a rewrite in 10s – 100s of places.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A profiler won’t show the hit.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hlinkClick r:id="rId2"/>
              </a:rPr>
              <a:t>JavaScript example that fits both of the above criteria.</a:t>
            </a:r>
            <a:endParaRPr lang="en-US" sz="2400" dirty="0"/>
          </a:p>
          <a:p>
            <a:r>
              <a:rPr lang="en-US" sz="2800" dirty="0"/>
              <a:t>The rest of the time, wait.</a:t>
            </a:r>
          </a:p>
          <a:p>
            <a:pPr lvl="1"/>
            <a:r>
              <a:rPr lang="en-US" sz="2400" dirty="0"/>
              <a:t>You may later eliminate that optimized code.</a:t>
            </a:r>
          </a:p>
          <a:p>
            <a:pPr lvl="1"/>
            <a:r>
              <a:rPr lang="en-US" sz="2400" dirty="0"/>
              <a:t>You may find it’s rarely called.</a:t>
            </a:r>
          </a:p>
          <a:p>
            <a:pPr lvl="1"/>
            <a:r>
              <a:rPr lang="en-US" sz="2400" dirty="0"/>
              <a:t>No one may buy the product.</a:t>
            </a:r>
          </a:p>
        </p:txBody>
      </p:sp>
      <p:pic>
        <p:nvPicPr>
          <p:cNvPr id="2050" name="Picture 2" descr="http://www.cihataltuntas.com/wp-content/PrematureOptimization_D748/premature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3221" y="1981200"/>
            <a:ext cx="4637784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46211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76200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Unit Tests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Not everything deserves a unit test!</a:t>
            </a:r>
          </a:p>
          <a:p>
            <a:pPr lvl="1"/>
            <a:r>
              <a:rPr lang="en-US" sz="2800" dirty="0"/>
              <a:t>Again, not all code is worthy of a test.</a:t>
            </a:r>
          </a:p>
          <a:p>
            <a:r>
              <a:rPr lang="en-US" sz="3200" dirty="0"/>
              <a:t>Not every unit tests deserves to be comprehensive</a:t>
            </a:r>
          </a:p>
          <a:p>
            <a:r>
              <a:rPr lang="en-US" sz="3200" dirty="0"/>
              <a:t>On a bug</a:t>
            </a:r>
          </a:p>
          <a:p>
            <a:pPr lvl="1"/>
            <a:r>
              <a:rPr lang="en-US" sz="2800" dirty="0"/>
              <a:t>Write the test (it fails)</a:t>
            </a:r>
          </a:p>
          <a:p>
            <a:pPr lvl="1"/>
            <a:r>
              <a:rPr lang="en-US" sz="2800" dirty="0"/>
              <a:t>Fix the bug.</a:t>
            </a:r>
          </a:p>
          <a:p>
            <a:pPr lvl="1"/>
            <a:r>
              <a:rPr lang="en-US" sz="2800" dirty="0"/>
              <a:t>Run the test (it passes)</a:t>
            </a:r>
          </a:p>
        </p:txBody>
      </p:sp>
    </p:spTree>
    <p:extLst>
      <p:ext uri="{BB962C8B-B14F-4D97-AF65-F5344CB8AC3E}">
        <p14:creationId xmlns:p14="http://schemas.microsoft.com/office/powerpoint/2010/main" val="21604744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10820400" cy="769495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Drop into the debugger for all exceptions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Set the debugger to stop on handled exceptions.</a:t>
            </a:r>
          </a:p>
          <a:p>
            <a:pPr lvl="1"/>
            <a:r>
              <a:rPr lang="en-US" sz="2400" dirty="0"/>
              <a:t>Often it means something is going wrong.</a:t>
            </a:r>
          </a:p>
          <a:p>
            <a:pPr lvl="1"/>
            <a:r>
              <a:rPr lang="en-US" sz="2400" dirty="0"/>
              <a:t>It encourages you to have no exceptions in the happy path.</a:t>
            </a:r>
          </a:p>
          <a:p>
            <a:r>
              <a:rPr lang="en-US" sz="2800" dirty="0"/>
              <a:t>Java – you can’t (the runtime throws tons of exceptions)</a:t>
            </a:r>
          </a:p>
          <a:p>
            <a:r>
              <a:rPr lang="en-US" sz="2800" dirty="0"/>
              <a:t>Visual Studio – check “Just my code”</a:t>
            </a:r>
          </a:p>
        </p:txBody>
      </p:sp>
    </p:spTree>
    <p:extLst>
      <p:ext uri="{BB962C8B-B14F-4D97-AF65-F5344CB8AC3E}">
        <p14:creationId xmlns:p14="http://schemas.microsoft.com/office/powerpoint/2010/main" val="1862446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76200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Miscellaneous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371600"/>
            <a:ext cx="9144000" cy="4724400"/>
          </a:xfrm>
        </p:spPr>
        <p:txBody>
          <a:bodyPr>
            <a:normAutofit fontScale="92500" lnSpcReduction="20000"/>
          </a:bodyPr>
          <a:lstStyle/>
          <a:p>
            <a:r>
              <a:rPr lang="en-US" sz="2600" dirty="0"/>
              <a:t>When you leave each evening, leave yourself a note of where you are for the next morning.</a:t>
            </a:r>
          </a:p>
          <a:p>
            <a:r>
              <a:rPr lang="en-US" sz="2600" dirty="0"/>
              <a:t>Write the comments when you write the code</a:t>
            </a:r>
          </a:p>
          <a:p>
            <a:pPr lvl="1"/>
            <a:r>
              <a:rPr lang="en-US" sz="2200" dirty="0"/>
              <a:t>By the next day you’ve forgotten half of what you should write.</a:t>
            </a:r>
          </a:p>
          <a:p>
            <a:pPr lvl="1"/>
            <a:r>
              <a:rPr lang="en-US" sz="2200" dirty="0"/>
              <a:t>Write your intent first, your approach second. The code itself shows how you implemented it.</a:t>
            </a:r>
          </a:p>
          <a:p>
            <a:r>
              <a:rPr lang="en-US" sz="2600" dirty="0"/>
              <a:t>I’ve never seen a variable name that was too descriptive.</a:t>
            </a:r>
          </a:p>
          <a:p>
            <a:r>
              <a:rPr lang="en-US" sz="2600" dirty="0"/>
              <a:t>Minimize meetings, reports, etc. Some are critical, some are useful, many are a waste of time. And always, </a:t>
            </a:r>
            <a:r>
              <a:rPr lang="en-US" sz="2600" dirty="0">
                <a:hlinkClick r:id="rId2"/>
              </a:rPr>
              <a:t>GTTFP</a:t>
            </a:r>
            <a:r>
              <a:rPr lang="en-US" sz="2600" dirty="0"/>
              <a:t>.</a:t>
            </a:r>
          </a:p>
          <a:p>
            <a:r>
              <a:rPr lang="en-US" sz="2600" dirty="0"/>
              <a:t>When you have a question for a co-worker – always send email.</a:t>
            </a:r>
          </a:p>
          <a:p>
            <a:pPr lvl="1"/>
            <a:r>
              <a:rPr lang="en-US" sz="2200" dirty="0"/>
              <a:t>That’s the only way they’ll do the same.</a:t>
            </a:r>
          </a:p>
          <a:p>
            <a:r>
              <a:rPr lang="en-US" sz="2600" dirty="0"/>
              <a:t>For logging, always use </a:t>
            </a:r>
            <a:r>
              <a:rPr lang="en-US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"if (</a:t>
            </a:r>
            <a:r>
              <a:rPr lang="en-US" sz="2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log.IsDebugEnabled</a:t>
            </a:r>
            <a:r>
              <a:rPr lang="en-US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)"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5674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You can reach me at:</a:t>
            </a:r>
          </a:p>
          <a:p>
            <a:pPr lvl="1"/>
            <a:r>
              <a:rPr lang="en-US" sz="2400" dirty="0" err="1">
                <a:hlinkClick r:id="rId2"/>
              </a:rPr>
              <a:t>david@thielen.comt</a:t>
            </a:r>
            <a:endParaRPr lang="en-US" sz="2400" dirty="0"/>
          </a:p>
          <a:p>
            <a:pPr lvl="1"/>
            <a:r>
              <a:rPr lang="en-US" sz="2400" dirty="0"/>
              <a:t>My blog: </a:t>
            </a:r>
            <a:r>
              <a:rPr lang="en-US" sz="2400" dirty="0">
                <a:hlinkClick r:id="rId3"/>
              </a:rPr>
              <a:t>Code Snippets</a:t>
            </a:r>
            <a:endParaRPr lang="en-US" sz="2400" dirty="0"/>
          </a:p>
          <a:p>
            <a:pPr lvl="1"/>
            <a:r>
              <a:rPr lang="en-US" sz="2400" dirty="0">
                <a:hlinkClick r:id="rId4"/>
              </a:rPr>
              <a:t>LinkedIn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19303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R_METADATA_KEY" val="1af7c1b3-4e87-4f7e-834b-03c1fc892247"/>
</p:tagLst>
</file>

<file path=ppt/theme/theme1.xml><?xml version="1.0" encoding="utf-8"?>
<a:theme xmlns:a="http://schemas.openxmlformats.org/drawingml/2006/main" name="Tech Computer 16x9">
  <a:themeElements>
    <a:clrScheme name="TechComputer">
      <a:dk1>
        <a:srgbClr val="000000"/>
      </a:dk1>
      <a:lt1>
        <a:sysClr val="window" lastClr="FFFFFF"/>
      </a:lt1>
      <a:dk2>
        <a:srgbClr val="4D4D4D"/>
      </a:dk2>
      <a:lt2>
        <a:srgbClr val="DDDDDD"/>
      </a:lt2>
      <a:accent1>
        <a:srgbClr val="92D050"/>
      </a:accent1>
      <a:accent2>
        <a:srgbClr val="F7C331"/>
      </a:accent2>
      <a:accent3>
        <a:srgbClr val="47B8C7"/>
      </a:accent3>
      <a:accent4>
        <a:srgbClr val="B074BA"/>
      </a:accent4>
      <a:accent5>
        <a:srgbClr val="F34D47"/>
      </a:accent5>
      <a:accent6>
        <a:srgbClr val="FA8F30"/>
      </a:accent6>
      <a:hlink>
        <a:srgbClr val="47B8C7"/>
      </a:hlink>
      <a:folHlink>
        <a:srgbClr val="969696"/>
      </a:folHlink>
    </a:clrScheme>
    <a:fontScheme name="Consolas-Candara">
      <a:majorFont>
        <a:latin typeface="Consolas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15_4109default" id="{E728D685-11FC-4812-BA85-57AC6F9C9F40}" vid="{BC4E008B-95FF-4815-904E-143A8EDFC1D4}"/>
    </a:ext>
  </a:extLst>
</a:theme>
</file>

<file path=ppt/theme/theme2.xml><?xml version="1.0" encoding="utf-8"?>
<a:theme xmlns:a="http://schemas.openxmlformats.org/drawingml/2006/main" name="Office Theme">
  <a:themeElements>
    <a:clrScheme name="TechComputer">
      <a:dk1>
        <a:srgbClr val="000000"/>
      </a:dk1>
      <a:lt1>
        <a:sysClr val="window" lastClr="FFFFFF"/>
      </a:lt1>
      <a:dk2>
        <a:srgbClr val="4D4D4D"/>
      </a:dk2>
      <a:lt2>
        <a:srgbClr val="DDDDDD"/>
      </a:lt2>
      <a:accent1>
        <a:srgbClr val="92D050"/>
      </a:accent1>
      <a:accent2>
        <a:srgbClr val="F7C331"/>
      </a:accent2>
      <a:accent3>
        <a:srgbClr val="47B8C7"/>
      </a:accent3>
      <a:accent4>
        <a:srgbClr val="B074BA"/>
      </a:accent4>
      <a:accent5>
        <a:srgbClr val="F34D47"/>
      </a:accent5>
      <a:accent6>
        <a:srgbClr val="FA8F30"/>
      </a:accent6>
      <a:hlink>
        <a:srgbClr val="47B8C7"/>
      </a:hlink>
      <a:folHlink>
        <a:srgbClr val="969696"/>
      </a:folHlink>
    </a:clrScheme>
    <a:fontScheme name="Consolas-Candara">
      <a:majorFont>
        <a:latin typeface="Consolas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TechComputer">
      <a:dk1>
        <a:srgbClr val="000000"/>
      </a:dk1>
      <a:lt1>
        <a:sysClr val="window" lastClr="FFFFFF"/>
      </a:lt1>
      <a:dk2>
        <a:srgbClr val="4D4D4D"/>
      </a:dk2>
      <a:lt2>
        <a:srgbClr val="DDDDDD"/>
      </a:lt2>
      <a:accent1>
        <a:srgbClr val="92D050"/>
      </a:accent1>
      <a:accent2>
        <a:srgbClr val="F7C331"/>
      </a:accent2>
      <a:accent3>
        <a:srgbClr val="47B8C7"/>
      </a:accent3>
      <a:accent4>
        <a:srgbClr val="B074BA"/>
      </a:accent4>
      <a:accent5>
        <a:srgbClr val="F34D47"/>
      </a:accent5>
      <a:accent6>
        <a:srgbClr val="FA8F30"/>
      </a:accent6>
      <a:hlink>
        <a:srgbClr val="47B8C7"/>
      </a:hlink>
      <a:folHlink>
        <a:srgbClr val="969696"/>
      </a:folHlink>
    </a:clrScheme>
    <a:fontScheme name="Consolas-Candara">
      <a:majorFont>
        <a:latin typeface="Consolas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46CFF6F-D9AA-4BC0-911A-0A135677191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Business technology circuit board design presentation (widescreen)</Template>
  <TotalTime>0</TotalTime>
  <Words>1051</Words>
  <Application>Microsoft Office PowerPoint</Application>
  <PresentationFormat>Widescreen</PresentationFormat>
  <Paragraphs>127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Candara</vt:lpstr>
      <vt:lpstr>Consolas</vt:lpstr>
      <vt:lpstr>Courier New</vt:lpstr>
      <vt:lpstr>Tech Computer 16x9</vt:lpstr>
      <vt:lpstr>Want to be a better developer? </vt:lpstr>
      <vt:lpstr>Tips &amp; Tricks that make a giant difference</vt:lpstr>
      <vt:lpstr>Want to lose weight?</vt:lpstr>
      <vt:lpstr>If I could make one change</vt:lpstr>
      <vt:lpstr>What no interruptions means</vt:lpstr>
      <vt:lpstr>First two four hours</vt:lpstr>
      <vt:lpstr>No Music</vt:lpstr>
      <vt:lpstr>Procrastinate</vt:lpstr>
      <vt:lpstr>The Best Programmers are…</vt:lpstr>
      <vt:lpstr>The best equipment</vt:lpstr>
      <vt:lpstr>TRAPs</vt:lpstr>
      <vt:lpstr>Optimize early only where you must</vt:lpstr>
      <vt:lpstr>Unit Tests</vt:lpstr>
      <vt:lpstr>Drop into the debugger for all exceptions</vt:lpstr>
      <vt:lpstr>Miscellaneous</vt:lpstr>
      <vt:lpstr>Questions?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2015-03-25T20:35:09Z</dcterms:created>
  <dcterms:modified xsi:type="dcterms:W3CDTF">2022-11-29T01:51:47Z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TC029010269991</vt:lpwstr>
  </property>
</Properties>
</file>